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fntdata" ContentType="application/x-fontdata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metadata" ContentType="application/binary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1" /><Relationship Type="http://schemas.openxmlformats.org/officeDocument/2006/relationships/officeDocument" Target="/ppt/presentation.xml" Id="rId2" /></Relationships>
</file>

<file path=ppt/presentation.xml><?xml version="1.0" encoding="utf-8"?>
<p:presentation xmlns:go="http://customooxmlschemas.google.com/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embeddedFontLst>
    <p:embeddedFont>
      <p:font typeface="Permanent Marker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ERFFgC+EsOqalUIv9/J9/uvE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6.xml" Id="rId20" /><Relationship Type="http://schemas.openxmlformats.org/officeDocument/2006/relationships/slide" Target="/ppt/slides/slide7.xml" Id="rId11" /><Relationship Type="http://schemas.openxmlformats.org/officeDocument/2006/relationships/font" Target="/ppt/fonts/PermanentMarker-regular.fntdata" Id="rId22" /><Relationship Type="http://schemas.openxmlformats.org/officeDocument/2006/relationships/slide" Target="/ppt/slides/slide6.xml" Id="rId10" /><Relationship Type="http://schemas.openxmlformats.org/officeDocument/2006/relationships/slide" Target="/ppt/slides/slide17.xml" Id="rId21" /><Relationship Type="http://schemas.openxmlformats.org/officeDocument/2006/relationships/slide" Target="/ppt/slides/slide9.xml" Id="rId13" /><Relationship Type="http://schemas.openxmlformats.org/officeDocument/2006/relationships/slide" Target="/ppt/slides/slide8.xml" Id="rId12" /><Relationship Type="http://customschemas.google.com/relationships/presentationmetadata" Target="/ppt/metadata" Id="rId23" /><Relationship Type="http://schemas.openxmlformats.org/officeDocument/2006/relationships/theme" Target="/ppt/theme/theme2.xml" Id="rId1" /><Relationship Type="http://schemas.openxmlformats.org/officeDocument/2006/relationships/presProps" Target="/ppt/presProps.xml" Id="rId2" /><Relationship Type="http://schemas.openxmlformats.org/officeDocument/2006/relationships/slideMaster" Target="/ppt/slideMasters/slideMaster1.xml" Id="rId3" /><Relationship Type="http://schemas.openxmlformats.org/officeDocument/2006/relationships/notesMaster" Target="/ppt/notesMasters/notesMaster1.xml" Id="rId4" /><Relationship Type="http://schemas.openxmlformats.org/officeDocument/2006/relationships/slide" Target="/ppt/slides/slide5.xml" Id="rId9" /><Relationship Type="http://schemas.openxmlformats.org/officeDocument/2006/relationships/slide" Target="/ppt/slides/slide11.xml" Id="rId15" /><Relationship Type="http://schemas.openxmlformats.org/officeDocument/2006/relationships/slide" Target="/ppt/slides/slide10.xml" Id="rId14" /><Relationship Type="http://schemas.openxmlformats.org/officeDocument/2006/relationships/slide" Target="/ppt/slides/slide13.xml" Id="rId17" /><Relationship Type="http://schemas.openxmlformats.org/officeDocument/2006/relationships/slide" Target="/ppt/slides/slide12.xml" Id="rId16" /><Relationship Type="http://schemas.openxmlformats.org/officeDocument/2006/relationships/slide" Target="/ppt/slides/slide1.xml" Id="rId5" /><Relationship Type="http://schemas.openxmlformats.org/officeDocument/2006/relationships/slide" Target="/ppt/slides/slide15.xml" Id="rId19" /><Relationship Type="http://schemas.openxmlformats.org/officeDocument/2006/relationships/slide" Target="/ppt/slides/slide2.xml" Id="rId6" /><Relationship Type="http://schemas.openxmlformats.org/officeDocument/2006/relationships/slide" Target="/ppt/slides/slide14.xml" Id="rId18" /><Relationship Type="http://schemas.openxmlformats.org/officeDocument/2006/relationships/slide" Target="/ppt/slides/slide3.xml" Id="rId7" /><Relationship Type="http://schemas.openxmlformats.org/officeDocument/2006/relationships/slide" Target="/ppt/slides/slide4.xml" Id="rId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92364b305c_0_4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92364b305c_0_4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92364b305c_0_4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92364b305c_0_1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392364b305c_0_1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92364b305c_0_6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392364b305c_0_6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more middle school specific – only eligible for metrocards</a:t>
            </a:r>
            <a:endParaRPr/>
          </a:p>
        </p:txBody>
      </p:sp>
      <p:sp>
        <p:nvSpPr>
          <p:cNvPr id="298" name="Google Shape;298;g392364b305c_0_6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461146478_0_6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2a461146478_0_6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92364b305c_0_8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392364b305c_0_8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392364b305c_0_8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92364b305c_0_10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392364b305c_0_10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392364b305c_0_10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46aab659a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346aab659a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346aab659a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a461146478_0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2a461146478_0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92364b305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392364b305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923ebd7c1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923ebd7c1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923ebd7c1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923ebd7c13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923ebd7c13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923ebd7c13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cf7395e57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1cf7395e57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1cf7395e57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92364b305c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392364b305c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Update to be more middle school specific</a:t>
            </a:r>
            <a:endParaRPr/>
          </a:p>
        </p:txBody>
      </p:sp>
      <p:sp>
        <p:nvSpPr>
          <p:cNvPr id="255" name="Google Shape;255;g392364b305c_0_2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b6d3263b8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b6d3263b8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b6d3263b86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bb19a4dbd_0_6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2ebb19a4dbd_0_6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2ebb19a4dbd_0_6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image" Target="/ppt/media/image1.png" Id="rId2" /><Relationship Type="http://schemas.openxmlformats.org/officeDocument/2006/relationships/image" Target="/ppt/media/image2.png" Id="rId3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image" Target="/ppt/media/image2.png" Id="rId2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7" name="Google Shape;1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" name="Google Shape;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4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4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4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2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27" name="Google Shape;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3.png" Id="rId1" /><Relationship Type="http://schemas.openxmlformats.org/officeDocument/2006/relationships/slideLayout" Target="/ppt/slideLayouts/slideLayout1.xml" Id="rId2" /><Relationship Type="http://schemas.openxmlformats.org/officeDocument/2006/relationships/slideLayout" Target="/ppt/slideLayouts/slideLayout2.xml" Id="rId3" /><Relationship Type="http://schemas.openxmlformats.org/officeDocument/2006/relationships/theme" Target="/ppt/theme/theme2.xml" Id="rId19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 descr="hashOverlay-FullResolve.png"/>
          <p:cNvPicPr preferRelativeResize="0"/>
          <p:nvPr/>
        </p:nvPicPr>
        <p:blipFill rotWithShape="1">
          <a:blip r:embed="rId1">
            <a:alphaModFix amt="10000"/>
          </a:blip>
          <a:srcRect l="0" t="0" r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Google Shape;15;p23"/>
          <p:cNvSpPr txBox="1"/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7.png" Id="rId3" /><Relationship Type="http://schemas.openxmlformats.org/officeDocument/2006/relationships/image" Target="/ppt/media/image6.png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10.xml" Id="rId2" /><Relationship Type="http://schemas.openxmlformats.org/officeDocument/2006/relationships/image" Target="/ppt/media/image5.png" Id="rId3" /><Relationship Type="http://schemas.openxmlformats.org/officeDocument/2006/relationships/image" Target="/ppt/media/image30.png" Id="rId5" /><Relationship Type="http://schemas.openxmlformats.org/officeDocument/2006/relationships/hyperlink" Target="https://www.schools.nyc.gov/school-life/food/menus" TargetMode="External" Id="rId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11.xml" Id="rId2" /><Relationship Type="http://schemas.openxmlformats.org/officeDocument/2006/relationships/image" Target="/ppt/media/image5.png" Id="rId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12.xml" Id="rId2" /><Relationship Type="http://schemas.openxmlformats.org/officeDocument/2006/relationships/image" Target="/ppt/media/image5.png" Id="rId4" /><Relationship Type="http://schemas.openxmlformats.org/officeDocument/2006/relationships/hyperlink" Target="https://www.schools.nyc.gov/school-life/transportation/bus-eligibility" TargetMode="External" Id="rId3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13.xml" Id="rId2" /><Relationship Type="http://schemas.openxmlformats.org/officeDocument/2006/relationships/image" Target="/ppt/media/image5.png" Id="rId3" /><Relationship Type="http://schemas.openxmlformats.org/officeDocument/2006/relationships/image" Target="/ppt/media/image29.png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14.xml" Id="rId2" /><Relationship Type="http://schemas.openxmlformats.org/officeDocument/2006/relationships/image" Target="/ppt/media/image5.png" Id="rId3" /><Relationship Type="http://schemas.openxmlformats.org/officeDocument/2006/relationships/hyperlink" Target="http://tagscholarspta.org" TargetMode="External" Id="rId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15.xml" Id="rId2" /><Relationship Type="http://schemas.openxmlformats.org/officeDocument/2006/relationships/image" Target="/ppt/media/image5.png" Id="rId3" /><Relationship Type="http://schemas.openxmlformats.org/officeDocument/2006/relationships/image" Target="/ppt/media/image20.png" Id="rId4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16.xml" Id="rId2" /><Relationship Type="http://schemas.openxmlformats.org/officeDocument/2006/relationships/image" Target="/ppt/media/image5.png" Id="rId3" /><Relationship Type="http://schemas.openxmlformats.org/officeDocument/2006/relationships/image" Target="/ppt/media/image26.png" Id="rId4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17.xml" Id="rId2" /><Relationship Type="http://schemas.openxmlformats.org/officeDocument/2006/relationships/image" Target="/ppt/media/image5.png" Id="rId4" /><Relationship Type="http://schemas.openxmlformats.org/officeDocument/2006/relationships/image" Target="/ppt/media/image21.png" Id="rId5" /><Relationship Type="http://schemas.openxmlformats.org/officeDocument/2006/relationships/image" Target="/ppt/media/image22.png" Id="rId6" /><Relationship Type="http://schemas.openxmlformats.org/officeDocument/2006/relationships/image" Target="/ppt/media/image23.png" Id="rId7" /><Relationship Type="http://schemas.openxmlformats.org/officeDocument/2006/relationships/hyperlink" Target="mailto:BBOVA@SCHOOLS.NYC.GOV" TargetMode="External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2.xml" Id="rId2" /><Relationship Type="http://schemas.openxmlformats.org/officeDocument/2006/relationships/image" Target="/ppt/media/image10.jpg" Id="rId3" /><Relationship Type="http://schemas.openxmlformats.org/officeDocument/2006/relationships/image" Target="/ppt/media/image19.jpg" Id="rId4" /><Relationship Type="http://schemas.openxmlformats.org/officeDocument/2006/relationships/image" Target="/ppt/media/image12.jpg" Id="rId5" /><Relationship Type="http://schemas.openxmlformats.org/officeDocument/2006/relationships/image" Target="/ppt/media/image5.png" Id="rId6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3.xml" Id="rId2" /><Relationship Type="http://schemas.openxmlformats.org/officeDocument/2006/relationships/image" Target="/ppt/media/image28.jpg" Id="rId3" /><Relationship Type="http://schemas.openxmlformats.org/officeDocument/2006/relationships/image" Target="/ppt/media/image9.jpg" Id="rId4" /><Relationship Type="http://schemas.openxmlformats.org/officeDocument/2006/relationships/image" Target="/ppt/media/image5.png" Id="rId5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4.xml" Id="rId2" /><Relationship Type="http://schemas.openxmlformats.org/officeDocument/2006/relationships/image" Target="/ppt/media/image5.png" Id="rId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5.xml" Id="rId2" /><Relationship Type="http://schemas.openxmlformats.org/officeDocument/2006/relationships/image" Target="/ppt/media/image5.png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6.xml" Id="rId2" /><Relationship Type="http://schemas.openxmlformats.org/officeDocument/2006/relationships/image" Target="/ppt/media/image5.png" Id="rId3" /><Relationship Type="http://schemas.openxmlformats.org/officeDocument/2006/relationships/image" Target="/ppt/media/image27.png" Id="rId4" /><Relationship Type="http://schemas.openxmlformats.org/officeDocument/2006/relationships/image" Target="/ppt/media/image15.png" Id="rId5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7.xml" Id="rId2" /><Relationship Type="http://schemas.openxmlformats.org/officeDocument/2006/relationships/image" Target="/ppt/media/image5.png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8.xml" Id="rId2" /><Relationship Type="http://schemas.openxmlformats.org/officeDocument/2006/relationships/image" Target="/ppt/media/image5.png" Id="rId3" /><Relationship Type="http://schemas.openxmlformats.org/officeDocument/2006/relationships/image" Target="/ppt/media/image13.jpg" Id="rId4" /><Relationship Type="http://schemas.openxmlformats.org/officeDocument/2006/relationships/image" Target="/ppt/media/image14.jpg" Id="rId5" /><Relationship Type="http://schemas.openxmlformats.org/officeDocument/2006/relationships/image" Target="/ppt/media/image16.jpg" Id="rId6" /><Relationship Type="http://schemas.openxmlformats.org/officeDocument/2006/relationships/image" Target="/ppt/media/image17.jpg" Id="rId7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9.xml" Id="rId2" /><Relationship Type="http://schemas.openxmlformats.org/officeDocument/2006/relationships/image" Target="/ppt/media/image5.png" Id="rId3" /><Relationship Type="http://schemas.openxmlformats.org/officeDocument/2006/relationships/image" Target="/ppt/media/image25.png" Id="rId4" 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"/>
          <p:cNvSpPr txBox="1"/>
          <p:nvPr>
            <p:ph type="ctrTitle"/>
          </p:nvPr>
        </p:nvSpPr>
        <p:spPr>
          <a:xfrm>
            <a:off x="9262088" y="3254775"/>
            <a:ext cx="27978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Permanent Marker"/>
              <a:buNone/>
            </a:pPr>
            <a:r>
              <a:rPr lang="en-US" sz="304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2026-2027</a:t>
            </a:r>
            <a:endParaRPr sz="304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Permanent Marker"/>
              <a:buNone/>
            </a:pPr>
            <a:r>
              <a:rPr lang="en-US" sz="304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Kindergarten Open House</a:t>
            </a:r>
            <a:endParaRPr sz="304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07" name="Google Shape;207;p1"/>
          <p:cNvSpPr txBox="1"/>
          <p:nvPr>
            <p:ph idx="1" type="subTitle"/>
          </p:nvPr>
        </p:nvSpPr>
        <p:spPr>
          <a:xfrm>
            <a:off x="8984803" y="4280702"/>
            <a:ext cx="3352375" cy="82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</a:pPr>
            <a:r>
              <a:rPr b="1" lang="en-US">
                <a:solidFill>
                  <a:schemeClr val="l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January 14th, 2026</a:t>
            </a:r>
            <a:endParaRPr b="1">
              <a:solidFill>
                <a:schemeClr val="l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08" name="Google Shape;2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8592" y="1317652"/>
            <a:ext cx="5899017" cy="395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"/>
          <p:cNvSpPr txBox="1"/>
          <p:nvPr/>
        </p:nvSpPr>
        <p:spPr>
          <a:xfrm>
            <a:off x="2788525" y="53602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Updated for the 202</a:t>
            </a:r>
            <a:r>
              <a:rPr lang="en-US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b="0" i="0" lang="en-US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-202</a:t>
            </a:r>
            <a:r>
              <a:rPr lang="en-US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r>
              <a:rPr b="0" i="0" lang="en-US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school year</a:t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92364b305c_0_401"/>
          <p:cNvSpPr txBox="1"/>
          <p:nvPr/>
        </p:nvSpPr>
        <p:spPr>
          <a:xfrm>
            <a:off x="2925750" y="513825"/>
            <a:ext cx="6340500" cy="6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latin typeface="Trebuchet MS"/>
                <a:ea typeface="Trebuchet MS"/>
                <a:cs typeface="Trebuchet MS"/>
                <a:sym typeface="Trebuchet MS"/>
              </a:rPr>
              <a:t>Food Services</a:t>
            </a:r>
            <a:endParaRPr b="1" i="0" sz="2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5" name="Google Shape;285;g392364b305c_0_401"/>
          <p:cNvPicPr preferRelativeResize="0"/>
          <p:nvPr/>
        </p:nvPicPr>
        <p:blipFill rotWithShape="1">
          <a:blip r:embed="rId3">
            <a:alphaModFix/>
          </a:blip>
          <a:srcRect b="2938" l="19307" r="18868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6" name="Google Shape;286;g392364b305c_0_401"/>
          <p:cNvSpPr txBox="1"/>
          <p:nvPr/>
        </p:nvSpPr>
        <p:spPr>
          <a:xfrm>
            <a:off x="547175" y="1577725"/>
            <a:ext cx="109620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Breakfast </a:t>
            </a:r>
            <a:endParaRPr b="1" sz="2200" u="sng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Between 7:35-8:00am in cafeteria 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Grab and Go breakfast after 8:00am 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Lunch</a:t>
            </a:r>
            <a:r>
              <a:rPr lang="en-US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11:14-11:37am: K-5 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11:39-12:00pm: 6th-8th grade 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rebuchet MS"/>
              <a:buChar char="○"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daily offered menu options support students with allergy restrictions, vegetarian and vegan preferences, and some restricted diets.</a:t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TAG is </a:t>
            </a:r>
            <a:r>
              <a:rPr b="1" lang="en-US" sz="19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r>
              <a:rPr b="1"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 nut-free school.</a:t>
            </a:r>
            <a:endParaRPr b="1" sz="19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All food menus will be shared at the beginning of each month.</a:t>
            </a:r>
            <a:endParaRPr b="1" i="1">
              <a:solidFill>
                <a:schemeClr val="lt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https://www.schools.nyc.gov/school-life/food/menus</a:t>
            </a:r>
            <a:endParaRPr b="1"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7" name="Google Shape;287;g392364b305c_0_4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2350" y="4723970"/>
            <a:ext cx="1960475" cy="19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92364b305c_0_1206"/>
          <p:cNvSpPr txBox="1"/>
          <p:nvPr/>
        </p:nvSpPr>
        <p:spPr>
          <a:xfrm>
            <a:off x="410850" y="1416100"/>
            <a:ext cx="113703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Michelle Yrigoyen,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Guidance Counselor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Emely Burgos,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Guidance Counselor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Erica Arias-Vidal,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Coordinator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Violet Trifu,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Multilingual Learners (MLL) Teacher Coordinator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Katelyn Dobranski,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Occupational Therapist</a:t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Monica Popa,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Part-Time Physical Therapist</a:t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Ashley Bermudez,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Speech Therapist </a:t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Angelica Melo-Rodriguez, </a:t>
            </a: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Psychologist 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  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g392364b305c_0_1206"/>
          <p:cNvPicPr preferRelativeResize="0"/>
          <p:nvPr/>
        </p:nvPicPr>
        <p:blipFill rotWithShape="1">
          <a:blip r:embed="rId3">
            <a:alphaModFix/>
          </a:blip>
          <a:srcRect b="2938" l="19307" r="18868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4" name="Google Shape;294;g392364b305c_0_1206"/>
          <p:cNvSpPr txBox="1"/>
          <p:nvPr/>
        </p:nvSpPr>
        <p:spPr>
          <a:xfrm>
            <a:off x="2775300" y="569738"/>
            <a:ext cx="66414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School-Based Support Staff</a:t>
            </a:r>
            <a:endParaRPr b="1" i="0" sz="2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92364b305c_0_602"/>
          <p:cNvSpPr txBox="1"/>
          <p:nvPr/>
        </p:nvSpPr>
        <p:spPr>
          <a:xfrm>
            <a:off x="679875" y="1210775"/>
            <a:ext cx="98829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DOE-provided "Yellow Bus," service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available to certain Manhattan residents only</a:t>
            </a:r>
            <a:endParaRPr b="0"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qualify based on Department of Pupil Transportation guidelines</a:t>
            </a:r>
            <a:endParaRPr b="0" i="0" sz="2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Eligibility depends on the grade of the student, distance from the school, etc. </a:t>
            </a:r>
            <a:endParaRPr b="0" i="0" sz="2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Families must request bus service at the school</a:t>
            </a:r>
            <a:endParaRPr b="0" i="0" sz="2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19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Many private busing companies exist, but they will establish a route only if enough students sign up to make the run profitable. </a:t>
            </a:r>
            <a:endParaRPr b="0" i="0" sz="19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19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Several TAG families have united to establish private bus routes in northwestern Manhattan, and in parts of </a:t>
            </a:r>
            <a:endParaRPr b="0" i="0" sz="9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19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Queens. </a:t>
            </a:r>
            <a:endParaRPr b="0" i="0" sz="9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1200" u="sng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https://www.schools.nyc.gov/school-life/transportation/bus-eligibility</a:t>
            </a:r>
            <a:endParaRPr sz="12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1" name="Google Shape;301;g392364b305c_0_602"/>
          <p:cNvPicPr preferRelativeResize="0"/>
          <p:nvPr/>
        </p:nvPicPr>
        <p:blipFill rotWithShape="1">
          <a:blip r:embed="rId4">
            <a:alphaModFix/>
          </a:blip>
          <a:srcRect b="2948" l="19307" r="18868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2" name="Google Shape;302;g392364b305c_0_602"/>
          <p:cNvSpPr txBox="1"/>
          <p:nvPr/>
        </p:nvSpPr>
        <p:spPr>
          <a:xfrm>
            <a:off x="3729100" y="229900"/>
            <a:ext cx="43809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K-6th Grade Busing</a:t>
            </a:r>
            <a:endParaRPr b="1" i="0" sz="2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a461146478_0_600"/>
          <p:cNvSpPr txBox="1"/>
          <p:nvPr/>
        </p:nvSpPr>
        <p:spPr>
          <a:xfrm>
            <a:off x="115350" y="1308775"/>
            <a:ext cx="119613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TAG benefits from an on-site health center run by Mount Sinai Medical Center. </a:t>
            </a:r>
            <a:endParaRPr b="0" i="0" sz="8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The clinic is open on school days from 8:30am-3:00pm.</a:t>
            </a:r>
            <a:endParaRPr b="0" i="0" sz="18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following services are available: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2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 Care and Preventative Health Services: </a:t>
            </a:r>
            <a:endParaRPr b="1" i="0" sz="1200" u="sng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Comprehensive physical examinations 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Mandated school health services 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Medical care and treatment for chronic illness and disease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Dispensing and prescribing of medications.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First aid care to all students registered in the building.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Emergency care to anyone in need on school premises.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8" name="Google Shape;308;g2a461146478_0_600"/>
          <p:cNvPicPr preferRelativeResize="0"/>
          <p:nvPr/>
        </p:nvPicPr>
        <p:blipFill rotWithShape="1">
          <a:blip r:embed="rId3">
            <a:alphaModFix/>
          </a:blip>
          <a:srcRect b="2938" l="19307" r="18867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9" name="Google Shape;309;g2a461146478_0_6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6700" y="2702919"/>
            <a:ext cx="2072825" cy="306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a461146478_0_600"/>
          <p:cNvSpPr txBox="1"/>
          <p:nvPr/>
        </p:nvSpPr>
        <p:spPr>
          <a:xfrm>
            <a:off x="2775300" y="291463"/>
            <a:ext cx="66414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Based Health Services:</a:t>
            </a:r>
            <a:endParaRPr b="1" i="0" sz="2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92364b305c_0_802"/>
          <p:cNvSpPr txBox="1"/>
          <p:nvPr/>
        </p:nvSpPr>
        <p:spPr>
          <a:xfrm>
            <a:off x="2578375" y="308725"/>
            <a:ext cx="68343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PTA After School Enrichment Programs:</a:t>
            </a:r>
            <a:endParaRPr b="1" i="0" sz="2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g392364b305c_0_802"/>
          <p:cNvSpPr txBox="1"/>
          <p:nvPr/>
        </p:nvSpPr>
        <p:spPr>
          <a:xfrm>
            <a:off x="1039775" y="1644000"/>
            <a:ext cx="96144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Previous Programs have included: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Chess </a:t>
            </a:r>
            <a:r>
              <a:rPr b="1" i="0" lang="en-US" sz="2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(Grades K-8)</a:t>
            </a:r>
            <a:endParaRPr b="0" i="0" sz="20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Girls Who Code </a:t>
            </a:r>
            <a:r>
              <a:rPr b="1" i="0" lang="en-US" sz="2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(Grades 3-6)</a:t>
            </a:r>
            <a:endParaRPr b="0" i="0" sz="20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 Writing </a:t>
            </a:r>
            <a:r>
              <a:rPr b="1" i="0" lang="en-US" sz="2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(Grades 4-8)</a:t>
            </a:r>
            <a:endParaRPr b="1" i="0" sz="20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Robotics </a:t>
            </a:r>
            <a:r>
              <a:rPr b="1" i="0" lang="en-US" sz="2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(Grades K-5)</a:t>
            </a:r>
            <a:endParaRPr b="0" i="0" sz="20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Debate</a:t>
            </a:r>
            <a:r>
              <a:rPr b="0" i="0" lang="en-US" sz="24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US" sz="2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(Grades 4-8)</a:t>
            </a:r>
            <a:endParaRPr b="0" i="0" sz="20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Circles </a:t>
            </a:r>
            <a:r>
              <a:rPr b="1" lang="en-US" sz="2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(Grades 3-8)</a:t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Mathcounts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Team </a:t>
            </a:r>
            <a:r>
              <a:rPr b="1" lang="en-US" sz="2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(Grades 6-8)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Chorus </a:t>
            </a:r>
            <a:r>
              <a:rPr b="1" lang="en-US" sz="2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(Grades 4-6)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1" lang="en-US" sz="19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* </a:t>
            </a:r>
            <a:r>
              <a:rPr b="0" i="1" lang="en-US" sz="15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The finalized list of PTA Enrichment Programs </a:t>
            </a:r>
            <a:r>
              <a:rPr i="1" lang="en-US" sz="15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is shared each</a:t>
            </a:r>
            <a:r>
              <a:rPr b="0" i="1" lang="en-US" sz="15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 Fall</a:t>
            </a:r>
            <a:endParaRPr b="0" i="1" sz="15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8" name="Google Shape;318;g392364b305c_0_802"/>
          <p:cNvPicPr preferRelativeResize="0"/>
          <p:nvPr/>
        </p:nvPicPr>
        <p:blipFill rotWithShape="1">
          <a:blip r:embed="rId3">
            <a:alphaModFix/>
          </a:blip>
          <a:srcRect b="2948" l="19308" r="18863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9" name="Google Shape;319;g392364b305c_0_802"/>
          <p:cNvSpPr txBox="1"/>
          <p:nvPr/>
        </p:nvSpPr>
        <p:spPr>
          <a:xfrm>
            <a:off x="968125" y="5713525"/>
            <a:ext cx="10054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more information about TAG's PTA, visit their website at: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200" u="sng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TAGSCHOLARSPTA.ORG </a:t>
            </a:r>
            <a:endParaRPr b="0" i="0" sz="4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0" name="Google Shape;320;g392364b305c_0_802"/>
          <p:cNvSpPr txBox="1"/>
          <p:nvPr/>
        </p:nvSpPr>
        <p:spPr>
          <a:xfrm>
            <a:off x="1268825" y="905100"/>
            <a:ext cx="915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TAG PTA Inc., is a 501(c)(3) nonprofit organization designed to support and expand curricular and enrichment options for TAG students. </a:t>
            </a:r>
            <a:endParaRPr b="0" i="0" sz="18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92364b305c_0_1004"/>
          <p:cNvSpPr txBox="1"/>
          <p:nvPr/>
        </p:nvSpPr>
        <p:spPr>
          <a:xfrm>
            <a:off x="347500" y="1457150"/>
            <a:ext cx="98592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school's on-site after-school program is operated by the Vanderbilt YMCA, and so long as funding is allocated, remains free of charge. </a:t>
            </a:r>
            <a:endParaRPr b="0" i="0" sz="2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YMCA staff work in TAG classrooms, with students divided by grades, supervising homework and offering enrichment activities such as SHSAT prep,  art, crafts, drama, and recreation.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b="1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Families have to apply for the program </a:t>
            </a:r>
            <a:r>
              <a:rPr b="1" i="0" lang="en-US" sz="2500" u="sng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EACH YEAR</a:t>
            </a:r>
            <a:endParaRPr b="1" i="0" sz="2500" u="sng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○"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Acceptance into the program is based on space and staff availability </a:t>
            </a:r>
            <a:endParaRPr b="0"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7" name="Google Shape;327;g392364b305c_0_1004"/>
          <p:cNvPicPr preferRelativeResize="0"/>
          <p:nvPr/>
        </p:nvPicPr>
        <p:blipFill rotWithShape="1">
          <a:blip r:embed="rId3">
            <a:alphaModFix/>
          </a:blip>
          <a:srcRect b="2938" l="19307" r="18868" t="2560"/>
          <a:stretch/>
        </p:blipFill>
        <p:spPr>
          <a:xfrm>
            <a:off x="10776850" y="747134"/>
            <a:ext cx="1291200" cy="1192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8" name="Google Shape;328;g392364b305c_0_10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6175" y="4954100"/>
            <a:ext cx="2311649" cy="17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92364b305c_0_1004"/>
          <p:cNvSpPr txBox="1"/>
          <p:nvPr/>
        </p:nvSpPr>
        <p:spPr>
          <a:xfrm>
            <a:off x="2834425" y="557513"/>
            <a:ext cx="66414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YMCA After-School Program: </a:t>
            </a:r>
            <a:endParaRPr b="1" i="0" sz="2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346aab659a6_0_0"/>
          <p:cNvPicPr preferRelativeResize="0"/>
          <p:nvPr/>
        </p:nvPicPr>
        <p:blipFill rotWithShape="1">
          <a:blip r:embed="rId3">
            <a:alphaModFix/>
          </a:blip>
          <a:srcRect b="2938" l="19307" r="18867" t="2560"/>
          <a:stretch/>
        </p:blipFill>
        <p:spPr>
          <a:xfrm>
            <a:off x="10776850" y="747134"/>
            <a:ext cx="1291200" cy="119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6" name="Google Shape;336;g346aab659a6_0_0"/>
          <p:cNvSpPr txBox="1"/>
          <p:nvPr/>
        </p:nvSpPr>
        <p:spPr>
          <a:xfrm>
            <a:off x="2834425" y="557513"/>
            <a:ext cx="66414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92NY After-School Program: </a:t>
            </a:r>
            <a:endParaRPr b="1" i="0" sz="2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7" name="Google Shape;337;g346aab659a6_0_0"/>
          <p:cNvSpPr txBox="1"/>
          <p:nvPr/>
        </p:nvSpPr>
        <p:spPr>
          <a:xfrm>
            <a:off x="39425" y="1231675"/>
            <a:ext cx="10513500" cy="50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92NY’s Afterschool Program provides fun and structured childcare, 1-5 days a week, for kids in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grades K-5.</a:t>
            </a:r>
            <a:endParaRPr b="1" i="0" sz="1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25450" lvl="0" marL="45720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After School combines free play (which we call After School Clubhouse), homework help and enrichment activities that boost self-confidence and allow children to navigate group environments and build social skills. </a:t>
            </a:r>
            <a:r>
              <a:rPr b="0" i="0" lang="en-US" sz="17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Clubhouse fee: $600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25450" lvl="0" marL="45720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Enrichment activities include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fine arts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jewelry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ceramics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team sports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swimming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gymnastics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dance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music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(including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private lessons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), </a:t>
            </a:r>
            <a:r>
              <a:rPr b="1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theater</a:t>
            </a:r>
            <a:r>
              <a:rPr b="0" i="0" lang="en-US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so much more! Please note that there is an additional fee associated with our enrichment activities.</a:t>
            </a:r>
            <a:endParaRPr b="0" i="0" sz="1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0050" lvl="1" marL="91440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Char char="○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also offer school pick-up for kids from select schools for an additional fee</a:t>
            </a:r>
            <a:endParaRPr b="0" i="0" sz="1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0050" lvl="2" marL="137160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Trebuchet MS"/>
              <a:buChar char="■"/>
            </a:pPr>
            <a:r>
              <a:rPr b="1" i="0" lang="en-US" sz="1300" u="sng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If your child is a student at TAG, transportation will be offered Mon-Thu, and will cost $350 (per day).</a:t>
            </a:r>
            <a:endParaRPr b="1" i="0" sz="1300" u="sng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0050" lvl="2" marL="137160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Char char="■"/>
            </a:pPr>
            <a:r>
              <a:rPr b="0" i="0" lang="en-US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elect for school pick-up, our staff will pick your child up at their school’s ending time and bus them to 92NY. Children must be picked up by their parent or guardian by 6 pm from 92NY.</a:t>
            </a:r>
            <a:endParaRPr b="0" i="0" sz="27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8" name="Google Shape;338;g346aab659a6_0_0" title="downloa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5671" y="4512846"/>
            <a:ext cx="1524850" cy="15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a461146478_0_399"/>
          <p:cNvSpPr txBox="1"/>
          <p:nvPr/>
        </p:nvSpPr>
        <p:spPr>
          <a:xfrm>
            <a:off x="902246" y="2182798"/>
            <a:ext cx="103875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have further questions, please contact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TAG Parent Coordinator, Ms. B at: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3900" u="sng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BBOVA@SCHOOLS.NYC.GOV</a:t>
            </a:r>
            <a:endParaRPr b="1" i="0" sz="3900" u="none" cap="none" strike="noStrike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39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3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(212)860-6003</a:t>
            </a:r>
            <a:endParaRPr b="1" i="0" sz="39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4" name="Google Shape;344;g2a461146478_0_399"/>
          <p:cNvPicPr preferRelativeResize="0"/>
          <p:nvPr/>
        </p:nvPicPr>
        <p:blipFill rotWithShape="1">
          <a:blip r:embed="rId4">
            <a:alphaModFix/>
          </a:blip>
          <a:srcRect b="2938" l="19307" r="18867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5" name="Google Shape;345;g2a461146478_0_3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7288" y="2"/>
            <a:ext cx="4715976" cy="33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2a461146478_0_3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01850" y="4625075"/>
            <a:ext cx="558551" cy="55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a461146478_0_3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09451" y="5901950"/>
            <a:ext cx="621550" cy="6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/>
          <p:nvPr/>
        </p:nvSpPr>
        <p:spPr>
          <a:xfrm>
            <a:off x="638130" y="4052695"/>
            <a:ext cx="11221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TAG is a K-8 school in NYCPS District 4 (Superintendent Dr. Dela Cruz).  We are part of the Tito Puente Campus (M117) and share the building with two other schools: Esperanza Preparatory Magnet Academy (grades 6-12) and PS 138 (a District 75 school).  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schools function independently of one another, each with its own classrooms and hallways used only by its respective students and staff. 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principals coordinate lunch times, assemblies, drop-off and dismissal.</a:t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crowd of people in a room&#10;&#10;Description generated with very high confidence" id="215" name="Google Shape;2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5794" y="171888"/>
            <a:ext cx="5732256" cy="3257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walking down the street&#10;&#10;Description generated with very high confidence" id="216" name="Google Shape;2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812" y="472804"/>
            <a:ext cx="1825139" cy="3213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itting on a wooden floor&#10;&#10;Description generated with high confidence" id="217" name="Google Shape;2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60659" y="1737010"/>
            <a:ext cx="3081866" cy="231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6">
            <a:alphaModFix/>
          </a:blip>
          <a:srcRect b="2947" l="19307" r="18867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92364b305c_0_0"/>
          <p:cNvSpPr txBox="1"/>
          <p:nvPr/>
        </p:nvSpPr>
        <p:spPr>
          <a:xfrm>
            <a:off x="439465" y="327417"/>
            <a:ext cx="113928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TAG incorporates best instructional practices based on research.  </a:t>
            </a:r>
            <a:endParaRPr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Differentiated instruction for all learners is an essential part </a:t>
            </a:r>
            <a:endParaRPr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 the school culture.  </a:t>
            </a:r>
            <a:endParaRPr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culture includes student-centered elements such as collaboration and project-based learning. </a:t>
            </a:r>
            <a:endParaRPr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group of people looking at a computer&#10;&#10;Description generated with very high confidence" id="224" name="Google Shape;224;g392364b305c_0_0"/>
          <p:cNvPicPr preferRelativeResize="0"/>
          <p:nvPr/>
        </p:nvPicPr>
        <p:blipFill rotWithShape="1">
          <a:blip r:embed="rId3">
            <a:alphaModFix/>
          </a:blip>
          <a:srcRect b="3753" l="0" r="0" t="0"/>
          <a:stretch/>
        </p:blipFill>
        <p:spPr>
          <a:xfrm>
            <a:off x="5662530" y="2893883"/>
            <a:ext cx="5607866" cy="3602735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390"/>
              </a:srgbClr>
            </a:outerShdw>
          </a:effectLst>
        </p:spPr>
      </p:pic>
      <p:pic>
        <p:nvPicPr>
          <p:cNvPr descr="A group of people sitting at a desk with a computer&#10;&#10;Description generated with very high confidence" id="225" name="Google Shape;225;g392364b305c_0_0"/>
          <p:cNvPicPr preferRelativeResize="0"/>
          <p:nvPr/>
        </p:nvPicPr>
        <p:blipFill rotWithShape="1">
          <a:blip r:embed="rId4">
            <a:alphaModFix/>
          </a:blip>
          <a:srcRect b="18175" l="0" r="0" t="2835"/>
          <a:stretch/>
        </p:blipFill>
        <p:spPr>
          <a:xfrm>
            <a:off x="1247204" y="2893883"/>
            <a:ext cx="3432201" cy="3602736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390"/>
              </a:srgbClr>
            </a:outerShdw>
          </a:effectLst>
        </p:spPr>
      </p:pic>
      <p:pic>
        <p:nvPicPr>
          <p:cNvPr id="226" name="Google Shape;226;g392364b305c_0_0"/>
          <p:cNvPicPr preferRelativeResize="0"/>
          <p:nvPr/>
        </p:nvPicPr>
        <p:blipFill rotWithShape="1">
          <a:blip r:embed="rId5">
            <a:alphaModFix/>
          </a:blip>
          <a:srcRect b="2938" l="19307" r="18868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923ebd7c13_0_0"/>
          <p:cNvSpPr txBox="1"/>
          <p:nvPr/>
        </p:nvSpPr>
        <p:spPr>
          <a:xfrm>
            <a:off x="2775300" y="569738"/>
            <a:ext cx="66414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Eligibility Process </a:t>
            </a:r>
            <a:endParaRPr b="1" i="0" sz="2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3" name="Google Shape;233;g3923ebd7c13_0_0"/>
          <p:cNvPicPr preferRelativeResize="0"/>
          <p:nvPr/>
        </p:nvPicPr>
        <p:blipFill rotWithShape="1">
          <a:blip r:embed="rId3">
            <a:alphaModFix/>
          </a:blip>
          <a:srcRect b="2938" l="19307" r="18868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4" name="Google Shape;234;g3923ebd7c13_0_0"/>
          <p:cNvSpPr txBox="1"/>
          <p:nvPr/>
        </p:nvSpPr>
        <p:spPr>
          <a:xfrm>
            <a:off x="597725" y="1478550"/>
            <a:ext cx="10175100" cy="52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12529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list G&amp;T programs on your application, eligibility will be determined after you apply. Students will be considered for eligibility based on behaviors that may indicate readiness for accelerated learning.</a:t>
            </a:r>
            <a:endParaRPr sz="1600">
              <a:solidFill>
                <a:srgbClr val="21252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4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Eligibility Process: </a:t>
            </a:r>
            <a:endParaRPr b="1" sz="16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varies a bit depending on where (and whether) a child currently attends pre-K.</a:t>
            </a:r>
            <a:endParaRPr i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rebuchet MS"/>
              <a:buChar char="●"/>
            </a:pPr>
            <a:r>
              <a:rPr b="1" lang="en-US" sz="1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For current pre-K students at DOE/district schools, Pre-K Centers, CBOs, or charter schools:</a:t>
            </a:r>
            <a:endParaRPr b="1" sz="16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Anyone who adds a G&amp;T program to their kindergarten application will be evaluated by their current pre-K teachers.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rebuchet MS"/>
              <a:buChar char="●"/>
            </a:pPr>
            <a:r>
              <a:rPr b="1" lang="en-US" sz="1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For current pre-K students at private or parochial school programs, or for children who are not yet in school:</a:t>
            </a:r>
            <a:endParaRPr b="1" sz="16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AutoNum type="arabicPeriod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Interested families apply by listing a G&amp;T program on their kindergarten application.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AutoNum type="arabicPeriod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After the application closes, DOE's Division of Early Childhood Education contacts applicants to set up interviews.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AutoNum type="arabicPeriod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Then, interviews take place.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AutoNum type="arabicPeriod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 these interviews, early childhood education experts nominate eligible applicants for G&amp;T admissions.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923ebd7c13_0_9"/>
          <p:cNvSpPr txBox="1"/>
          <p:nvPr/>
        </p:nvSpPr>
        <p:spPr>
          <a:xfrm>
            <a:off x="2775300" y="569738"/>
            <a:ext cx="66414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Kindergarten G&amp;T Offers Are Made</a:t>
            </a:r>
            <a:endParaRPr b="1" i="0" sz="2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1" name="Google Shape;241;g3923ebd7c13_0_9"/>
          <p:cNvPicPr preferRelativeResize="0"/>
          <p:nvPr/>
        </p:nvPicPr>
        <p:blipFill rotWithShape="1">
          <a:blip r:embed="rId3">
            <a:alphaModFix/>
          </a:blip>
          <a:srcRect b="2938" l="19307" r="18868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" name="Google Shape;242;g3923ebd7c13_0_9"/>
          <p:cNvSpPr txBox="1"/>
          <p:nvPr/>
        </p:nvSpPr>
        <p:spPr>
          <a:xfrm>
            <a:off x="597725" y="1478550"/>
            <a:ext cx="101751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AutoNum type="arabicPeriod"/>
            </a:pPr>
            <a:r>
              <a:rPr lang="en-US" sz="2200">
                <a:solidFill>
                  <a:srgbClr val="212529"/>
                </a:solidFill>
                <a:latin typeface="Trebuchet MS"/>
                <a:ea typeface="Trebuchet MS"/>
                <a:cs typeface="Trebuchet MS"/>
                <a:sym typeface="Trebuchet MS"/>
              </a:rPr>
              <a:t>After all applications are submitted and eligibility is determined by </a:t>
            </a:r>
            <a:r>
              <a:rPr lang="en-US" sz="2200">
                <a:solidFill>
                  <a:srgbClr val="212529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en-US" sz="2200">
                <a:solidFill>
                  <a:srgbClr val="212529"/>
                </a:solidFill>
                <a:latin typeface="Trebuchet MS"/>
                <a:ea typeface="Trebuchet MS"/>
                <a:cs typeface="Trebuchet MS"/>
                <a:sym typeface="Trebuchet MS"/>
              </a:rPr>
              <a:t> Office of Enrollment, all eligible applicants are considered for offers.</a:t>
            </a:r>
            <a:endParaRPr sz="2200">
              <a:solidFill>
                <a:srgbClr val="21252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AutoNum type="arabicPeriod"/>
            </a:pPr>
            <a:r>
              <a:rPr lang="en-US" sz="2200">
                <a:solidFill>
                  <a:srgbClr val="212529"/>
                </a:solidFill>
                <a:latin typeface="Trebuchet MS"/>
                <a:ea typeface="Trebuchet MS"/>
                <a:cs typeface="Trebuchet MS"/>
                <a:sym typeface="Trebuchet MS"/>
              </a:rPr>
              <a:t>Offers are determined based on families' application choices, seat availability, and admissions priorities. </a:t>
            </a:r>
            <a:r>
              <a:rPr b="1" lang="en-US" sz="2200" u="sng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All G&amp;T programs give an admissions priority to siblings of current students</a:t>
            </a:r>
            <a:endParaRPr b="1" sz="2200" u="sng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AutoNum type="arabicPeriod"/>
            </a:pPr>
            <a:r>
              <a:rPr lang="en-US" sz="2200">
                <a:solidFill>
                  <a:srgbClr val="212529"/>
                </a:solidFill>
                <a:latin typeface="Trebuchet MS"/>
                <a:ea typeface="Trebuchet MS"/>
                <a:cs typeface="Trebuchet MS"/>
                <a:sym typeface="Trebuchet MS"/>
              </a:rPr>
              <a:t>Due to limited seats, not all eligible applicants will be made offers.</a:t>
            </a:r>
            <a:endParaRPr sz="2200">
              <a:solidFill>
                <a:srgbClr val="21252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AutoNum type="arabicPeriod"/>
            </a:pPr>
            <a:r>
              <a:rPr lang="en-US" sz="2200">
                <a:solidFill>
                  <a:srgbClr val="212529"/>
                </a:solidFill>
                <a:latin typeface="Trebuchet MS"/>
                <a:ea typeface="Trebuchet MS"/>
                <a:cs typeface="Trebuchet MS"/>
                <a:sym typeface="Trebuchet MS"/>
              </a:rPr>
              <a:t>Eligible applicants may be placed on program’s waitlists if seats are not available. Waitlists move in number order (#1, #2, #3…). </a:t>
            </a:r>
            <a:endParaRPr sz="2200">
              <a:solidFill>
                <a:srgbClr val="21252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AutoNum type="arabicPeriod"/>
            </a:pPr>
            <a:r>
              <a:rPr lang="en-US" sz="2200">
                <a:solidFill>
                  <a:srgbClr val="212529"/>
                </a:solidFill>
                <a:latin typeface="Trebuchet MS"/>
                <a:ea typeface="Trebuchet MS"/>
                <a:cs typeface="Trebuchet MS"/>
                <a:sym typeface="Trebuchet MS"/>
              </a:rPr>
              <a:t>All kindergarten applicants who apply by the deadline will receive a results letter in spring 2026. This offer may be to a Gifted and Talented program or another kindergarten program.</a:t>
            </a:r>
            <a:endParaRPr sz="2200">
              <a:solidFill>
                <a:srgbClr val="21252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1cf7395e57e_0_0"/>
          <p:cNvPicPr preferRelativeResize="0"/>
          <p:nvPr/>
        </p:nvPicPr>
        <p:blipFill rotWithShape="1">
          <a:blip r:embed="rId3">
            <a:alphaModFix/>
          </a:blip>
          <a:srcRect b="2947" l="19307" r="18867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9" name="Google Shape;249;g1cf7395e57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325" y="1307375"/>
            <a:ext cx="9227699" cy="43464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cf7395e57e_0_0"/>
          <p:cNvSpPr txBox="1"/>
          <p:nvPr/>
        </p:nvSpPr>
        <p:spPr>
          <a:xfrm>
            <a:off x="4037400" y="510225"/>
            <a:ext cx="4117200" cy="6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Grades K-5 Uniform</a:t>
            </a:r>
            <a:endParaRPr b="1" i="0" sz="2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Diagram&#10;&#10;Description automatically generated" id="251" name="Google Shape;251;g1cf7395e57e_0_0"/>
          <p:cNvPicPr preferRelativeResize="0"/>
          <p:nvPr/>
        </p:nvPicPr>
        <p:blipFill rotWithShape="1">
          <a:blip r:embed="rId5">
            <a:alphaModFix/>
          </a:blip>
          <a:srcRect b="35217" l="28057" r="30357" t="187"/>
          <a:stretch/>
        </p:blipFill>
        <p:spPr>
          <a:xfrm>
            <a:off x="9013100" y="2695000"/>
            <a:ext cx="3133025" cy="37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92364b305c_0_201"/>
          <p:cNvSpPr txBox="1"/>
          <p:nvPr/>
        </p:nvSpPr>
        <p:spPr>
          <a:xfrm>
            <a:off x="502875" y="501850"/>
            <a:ext cx="11536200" cy="6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hours are </a:t>
            </a:r>
            <a:r>
              <a:rPr b="1" i="0" lang="en-US" sz="2200" u="sng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8:05am-2:25pm</a:t>
            </a:r>
            <a:r>
              <a:rPr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●"/>
            </a:pPr>
            <a:r>
              <a:rPr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school doors open at </a:t>
            </a:r>
            <a:r>
              <a:rPr b="1" i="0" lang="en-US" sz="2200" u="sng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7:35am</a:t>
            </a:r>
            <a:r>
              <a:rPr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free breakfast is available for all students.  As elementary school students arrive, they report to the auditorium and are supervised until 8:05am.  </a:t>
            </a:r>
            <a:endParaRPr i="0" sz="2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</a:pPr>
            <a:r>
              <a:rPr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school day has eight periods, including lunch/recess.</a:t>
            </a:r>
            <a:endParaRPr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r>
              <a:rPr b="1" i="0" lang="en-US" sz="2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1st period    8:05am-8:50am        	5th period   11:14am-12:04pm(lunch/recess)*</a:t>
            </a:r>
            <a:endParaRPr b="1" i="0" sz="2100" u="none" cap="none" strike="noStrike">
              <a:solidFill>
                <a:srgbClr val="00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		2nd period  8:52am-9:37am         	6th period     12:06 pm-12:51pm</a:t>
            </a:r>
            <a:endParaRPr b="1" i="0" sz="2100" u="none" cap="none" strike="noStrike">
              <a:solidFill>
                <a:srgbClr val="00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		3rd period   9:39am-10:24am       	7th period    12:53pm-1:38pm</a:t>
            </a:r>
            <a:endParaRPr b="1" i="0" sz="2100" u="none" cap="none" strike="noStrike">
              <a:solidFill>
                <a:srgbClr val="00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		4th period   10:26am-11:11am     	8th period    1:40pm-2:25pm</a:t>
            </a:r>
            <a:endParaRPr b="1" i="0" sz="2100" u="none" cap="none" strike="noStrike">
              <a:solidFill>
                <a:srgbClr val="00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1" sz="19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1" lang="en-US" sz="15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* Kindergarten and First Grade have recess together from 10:45 a.m.-11:11 a.m. then they go to the cafeteria to eat at 11:14 a.m.</a:t>
            </a:r>
            <a:endParaRPr i="1" sz="1500" u="none" cap="none" strike="noStrike">
              <a:solidFill>
                <a:schemeClr val="dk1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1" lang="en-US" sz="1500">
                <a:solidFill>
                  <a:schemeClr val="dk1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Kindergarten and First Grade Teachers will pick the students up from the cafeteria at 11:40 a.m. </a:t>
            </a:r>
            <a:endParaRPr i="1" sz="1500">
              <a:solidFill>
                <a:schemeClr val="dk1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8" name="Google Shape;258;g392364b305c_0_201"/>
          <p:cNvPicPr preferRelativeResize="0"/>
          <p:nvPr/>
        </p:nvPicPr>
        <p:blipFill rotWithShape="1">
          <a:blip r:embed="rId3">
            <a:alphaModFix/>
          </a:blip>
          <a:srcRect b="2938" l="19307" r="18868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9" name="Google Shape;259;g392364b305c_0_201"/>
          <p:cNvSpPr txBox="1"/>
          <p:nvPr/>
        </p:nvSpPr>
        <p:spPr>
          <a:xfrm>
            <a:off x="3366375" y="358825"/>
            <a:ext cx="58092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TAG Daily Schedule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3b6d3263b86_1_0"/>
          <p:cNvPicPr preferRelativeResize="0"/>
          <p:nvPr/>
        </p:nvPicPr>
        <p:blipFill rotWithShape="1">
          <a:blip r:embed="rId3">
            <a:alphaModFix/>
          </a:blip>
          <a:srcRect b="2938" l="19307" r="18868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6" name="Google Shape;266;g3b6d3263b86_1_0"/>
          <p:cNvSpPr txBox="1"/>
          <p:nvPr/>
        </p:nvSpPr>
        <p:spPr>
          <a:xfrm>
            <a:off x="8252700" y="2191550"/>
            <a:ext cx="3863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In addition to studying core subjects with teachers in their main classrooms, students attend "cluster classes" in Art, Music, Physical Education, Technology (K-5 only), Chess,(K-2, only), and Latin (1-5 only).</a:t>
            </a:r>
            <a:endParaRPr/>
          </a:p>
        </p:txBody>
      </p:sp>
      <p:pic>
        <p:nvPicPr>
          <p:cNvPr descr="A group of people sitting at a table&#10;&#10;Description generated with very high confidence" id="267" name="Google Shape;267;g3b6d3263b86_1_0"/>
          <p:cNvPicPr preferRelativeResize="0"/>
          <p:nvPr/>
        </p:nvPicPr>
        <p:blipFill rotWithShape="1">
          <a:blip r:embed="rId4">
            <a:alphaModFix/>
          </a:blip>
          <a:srcRect b="20653" l="0" r="0" t="16187"/>
          <a:stretch/>
        </p:blipFill>
        <p:spPr>
          <a:xfrm>
            <a:off x="-2" y="10"/>
            <a:ext cx="4071624" cy="3428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, person, man, table&#10;&#10;Description generated with very high confidence" id="268" name="Google Shape;268;g3b6d3263b86_1_0"/>
          <p:cNvPicPr preferRelativeResize="0"/>
          <p:nvPr/>
        </p:nvPicPr>
        <p:blipFill rotWithShape="1">
          <a:blip r:embed="rId5">
            <a:alphaModFix/>
          </a:blip>
          <a:srcRect b="0" l="524" r="10642" t="0"/>
          <a:stretch/>
        </p:blipFill>
        <p:spPr>
          <a:xfrm>
            <a:off x="5185" y="3428768"/>
            <a:ext cx="4061248" cy="3428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table, indoor, grass&#10;&#10;Description generated with very high confidence" id="269" name="Google Shape;269;g3b6d3263b86_1_0"/>
          <p:cNvPicPr preferRelativeResize="0"/>
          <p:nvPr/>
        </p:nvPicPr>
        <p:blipFill rotWithShape="1">
          <a:blip r:embed="rId6">
            <a:alphaModFix/>
          </a:blip>
          <a:srcRect b="0" l="5027" r="16170" t="0"/>
          <a:stretch/>
        </p:blipFill>
        <p:spPr>
          <a:xfrm>
            <a:off x="4075284" y="-234"/>
            <a:ext cx="4047664" cy="3428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tanding in front of a crowd&#10;&#10;Description generated with very high confidence" id="270" name="Google Shape;270;g3b6d3263b86_1_0"/>
          <p:cNvPicPr preferRelativeResize="0"/>
          <p:nvPr/>
        </p:nvPicPr>
        <p:blipFill rotWithShape="1">
          <a:blip r:embed="rId7">
            <a:alphaModFix/>
          </a:blip>
          <a:srcRect b="0" l="14923" r="-8" t="0"/>
          <a:stretch/>
        </p:blipFill>
        <p:spPr>
          <a:xfrm>
            <a:off x="4068621" y="3428768"/>
            <a:ext cx="4051581" cy="3428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bb19a4dbd_0_613"/>
          <p:cNvSpPr txBox="1"/>
          <p:nvPr/>
        </p:nvSpPr>
        <p:spPr>
          <a:xfrm>
            <a:off x="3191413" y="678150"/>
            <a:ext cx="58092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Sample Kindergarten Schedule 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7" name="Google Shape;277;g2ebb19a4dbd_0_613"/>
          <p:cNvPicPr preferRelativeResize="0"/>
          <p:nvPr/>
        </p:nvPicPr>
        <p:blipFill rotWithShape="1">
          <a:blip r:embed="rId3">
            <a:alphaModFix/>
          </a:blip>
          <a:srcRect b="2947" l="19307" r="18867" t="2560"/>
          <a:stretch/>
        </p:blipFill>
        <p:spPr>
          <a:xfrm>
            <a:off x="10772850" y="678159"/>
            <a:ext cx="1291200" cy="1192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8" name="Google Shape;278;g2ebb19a4dbd_0_6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8175" y="1341875"/>
            <a:ext cx="7375625" cy="52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2020-05-01T16:33:36Z</dcterms:created>
  <dc:creator>Larry Castellanos</dc:creator>
</cp:coreProperties>
</file>